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8" r:id="rId13"/>
    <p:sldId id="269" r:id="rId14"/>
    <p:sldId id="265" r:id="rId15"/>
  </p:sldIdLst>
  <p:sldSz cx="18288000" cy="10287000"/>
  <p:notesSz cx="6858000" cy="9144000"/>
  <p:embeddedFontLst>
    <p:embeddedFont>
      <p:font typeface="Anton Italics" panose="020B0604020202020204" charset="0"/>
      <p:regular r:id="rId16"/>
    </p:embeddedFont>
    <p:embeddedFont>
      <p:font typeface="Montserrat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Antonio Italic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1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0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8.pn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6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2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8.png"/><Relationship Id="rId10" Type="http://schemas.openxmlformats.org/officeDocument/2006/relationships/image" Target="../media/image9.svg"/><Relationship Id="rId4" Type="http://schemas.openxmlformats.org/officeDocument/2006/relationships/image" Target="../media/image9.jpe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8.png"/><Relationship Id="rId10" Type="http://schemas.openxmlformats.org/officeDocument/2006/relationships/image" Target="../media/image7.svg"/><Relationship Id="rId4" Type="http://schemas.openxmlformats.org/officeDocument/2006/relationships/image" Target="../media/image10.jpe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8.png"/><Relationship Id="rId10" Type="http://schemas.openxmlformats.org/officeDocument/2006/relationships/image" Target="../media/image7.svg"/><Relationship Id="rId4" Type="http://schemas.openxmlformats.org/officeDocument/2006/relationships/image" Target="../media/image11.jpe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8.png"/><Relationship Id="rId10" Type="http://schemas.openxmlformats.org/officeDocument/2006/relationships/image" Target="../media/image9.svg"/><Relationship Id="rId4" Type="http://schemas.openxmlformats.org/officeDocument/2006/relationships/image" Target="../media/image12.jpe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8.png"/><Relationship Id="rId10" Type="http://schemas.openxmlformats.org/officeDocument/2006/relationships/image" Target="../media/image7.svg"/><Relationship Id="rId4" Type="http://schemas.openxmlformats.org/officeDocument/2006/relationships/image" Target="../media/image13.jpe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8.png"/><Relationship Id="rId10" Type="http://schemas.openxmlformats.org/officeDocument/2006/relationships/image" Target="../media/image7.svg"/><Relationship Id="rId4" Type="http://schemas.openxmlformats.org/officeDocument/2006/relationships/image" Target="../media/image14.jpe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20174" y="2400300"/>
            <a:ext cx="11081681" cy="7765109"/>
          </a:xfrm>
          <a:custGeom>
            <a:avLst/>
            <a:gdLst/>
            <a:ahLst/>
            <a:cxnLst/>
            <a:rect l="l" t="t" r="r" b="b"/>
            <a:pathLst>
              <a:path w="14775575" h="10353478">
                <a:moveTo>
                  <a:pt x="0" y="0"/>
                </a:moveTo>
                <a:lnTo>
                  <a:pt x="14775574" y="0"/>
                </a:lnTo>
                <a:lnTo>
                  <a:pt x="14775574" y="10353478"/>
                </a:lnTo>
                <a:lnTo>
                  <a:pt x="0" y="10353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7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0396" y="4457700"/>
            <a:ext cx="2979489" cy="3086100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9781" y="8652457"/>
            <a:ext cx="5640208" cy="348668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20572" y="1126058"/>
            <a:ext cx="5486400" cy="1385316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1454" y="700555"/>
            <a:ext cx="13557069" cy="1577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37"/>
              </a:lnSpc>
              <a:spcBef>
                <a:spcPct val="0"/>
              </a:spcBef>
            </a:pPr>
            <a:r>
              <a:rPr lang="en-US" sz="4000" u="sng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nton Italics" panose="020B0604020202020204" charset="0"/>
              </a:rPr>
              <a:t>Automotive Electronics &amp; </a:t>
            </a:r>
            <a:r>
              <a:rPr lang="en-US" sz="4000" u="sng" dirty="0" smtClean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nton Italics" panose="020B0604020202020204" charset="0"/>
              </a:rPr>
              <a:t>AUTOSAR </a:t>
            </a:r>
            <a:r>
              <a:rPr lang="en-US" sz="4000" u="sng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nton Italics" panose="020B0604020202020204" charset="0"/>
              </a:rPr>
              <a:t>with Topology</a:t>
            </a:r>
            <a:endParaRPr lang="en-US" sz="4400" u="sng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  <a:latin typeface="Anton Italics" panose="020B0604020202020204" charset="0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147455" y="5255944"/>
            <a:ext cx="6801313" cy="178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37"/>
              </a:lnSpc>
              <a:spcBef>
                <a:spcPct val="0"/>
              </a:spcBef>
            </a:pPr>
            <a:r>
              <a:rPr lang="en-US" sz="10741" i="1" dirty="0" smtClean="0">
                <a:solidFill>
                  <a:srgbClr val="FFFFFF"/>
                </a:solidFill>
                <a:latin typeface="Antonio Italics"/>
                <a:ea typeface="Antonio Italics"/>
                <a:cs typeface="Antonio Italics"/>
                <a:sym typeface="Antonio Italics"/>
              </a:rPr>
              <a:t>GROUP 5</a:t>
            </a:r>
            <a:endParaRPr lang="en-US" sz="10741" i="1" dirty="0">
              <a:solidFill>
                <a:srgbClr val="FFFFFF"/>
              </a:solidFill>
              <a:latin typeface="Antonio Italics"/>
              <a:ea typeface="Antonio Italics"/>
              <a:cs typeface="Antonio Italics"/>
              <a:sym typeface="Antonio Itali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837445" y="8652458"/>
            <a:ext cx="5486400" cy="1385316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247900"/>
            <a:ext cx="14630400" cy="1981200"/>
          </a:xfrm>
        </p:spPr>
        <p:txBody>
          <a:bodyPr>
            <a:normAutofit/>
          </a:bodyPr>
          <a:lstStyle/>
          <a:p>
            <a:r>
              <a:rPr lang="en-IN" sz="6000" dirty="0">
                <a:solidFill>
                  <a:schemeClr val="tx2">
                    <a:lumMod val="60000"/>
                    <a:lumOff val="40000"/>
                  </a:schemeClr>
                </a:solidFill>
                <a:latin typeface="Anton Italics" panose="020B0604020202020204" charset="0"/>
              </a:rPr>
              <a:t>Topology in Automotive Electronics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4200942"/>
            <a:ext cx="1684020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Topology in Automotive Electronics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Topology defines the arrangement of ECUs and communication.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It impacts communication efficiency, reliability, and cost.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Common types: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Bus Topology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Star Topology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Ring Topology </a:t>
            </a: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800" b="1" dirty="0">
              <a:solidFill>
                <a:schemeClr val="bg1"/>
              </a:solidFill>
            </a:endParaRPr>
          </a:p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bg1"/>
                </a:solidFill>
              </a:rPr>
              <a:t>EXPLAINED BY</a:t>
            </a:r>
            <a:r>
              <a:rPr lang="en-US" altLang="en-US" sz="2800" b="1" dirty="0" smtClean="0">
                <a:solidFill>
                  <a:schemeClr val="bg1"/>
                </a:solidFill>
              </a:rPr>
              <a:t>:-JYOTISMAN KIRTI PRAKASH</a:t>
            </a: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40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1333500"/>
            <a:ext cx="14097000" cy="3048000"/>
          </a:xfrm>
        </p:spPr>
        <p:txBody>
          <a:bodyPr>
            <a:normAutofit/>
          </a:bodyPr>
          <a:lstStyle/>
          <a:p>
            <a:r>
              <a:rPr lang="en-IN" sz="8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nton Italics" panose="020B0604020202020204" charset="0"/>
              </a:rPr>
              <a:t>Bus Topology</a:t>
            </a:r>
            <a:endParaRPr lang="en-IN" sz="8800" dirty="0">
              <a:solidFill>
                <a:schemeClr val="tx2">
                  <a:lumMod val="60000"/>
                  <a:lumOff val="40000"/>
                </a:schemeClr>
              </a:solidFill>
              <a:latin typeface="Anton Italics" panose="020B0604020202020204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>
          <a:xfrm>
            <a:off x="1828800" y="4152900"/>
            <a:ext cx="14401800" cy="4754563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altLang="en-US" dirty="0" smtClean="0"/>
              <a:t>Bus Topology </a:t>
            </a:r>
          </a:p>
          <a:p>
            <a:pPr lvl="0"/>
            <a:r>
              <a:rPr lang="en-US" altLang="en-US" sz="11200" b="1" dirty="0" smtClean="0">
                <a:solidFill>
                  <a:schemeClr val="bg1"/>
                </a:solidFill>
              </a:rPr>
              <a:t>Description: All devices share a common communication line (e.g., CAN Bus). Data is broadcast.</a:t>
            </a:r>
          </a:p>
          <a:p>
            <a:pPr lvl="0"/>
            <a:r>
              <a:rPr lang="en-US" altLang="en-US" sz="11200" b="1" dirty="0" smtClean="0">
                <a:solidFill>
                  <a:schemeClr val="bg1"/>
                </a:solidFill>
              </a:rPr>
              <a:t>Advantages:</a:t>
            </a:r>
          </a:p>
          <a:p>
            <a:pPr lvl="1"/>
            <a:r>
              <a:rPr lang="en-US" altLang="en-US" sz="11200" b="1" dirty="0" smtClean="0">
                <a:solidFill>
                  <a:schemeClr val="bg1"/>
                </a:solidFill>
              </a:rPr>
              <a:t>Simple </a:t>
            </a:r>
          </a:p>
          <a:p>
            <a:pPr lvl="1"/>
            <a:r>
              <a:rPr lang="en-US" altLang="en-US" sz="11200" b="1" dirty="0" smtClean="0">
                <a:solidFill>
                  <a:schemeClr val="bg1"/>
                </a:solidFill>
              </a:rPr>
              <a:t>Low-cost </a:t>
            </a:r>
          </a:p>
          <a:p>
            <a:pPr lvl="0"/>
            <a:r>
              <a:rPr lang="en-US" altLang="en-US" sz="11200" b="1" dirty="0" smtClean="0">
                <a:solidFill>
                  <a:schemeClr val="bg1"/>
                </a:solidFill>
              </a:rPr>
              <a:t>Disadvantages:</a:t>
            </a:r>
          </a:p>
          <a:p>
            <a:pPr lvl="1"/>
            <a:r>
              <a:rPr lang="en-US" altLang="en-US" sz="11200" b="1" dirty="0" smtClean="0">
                <a:solidFill>
                  <a:schemeClr val="bg1"/>
                </a:solidFill>
              </a:rPr>
              <a:t>Single point of failure (if main line breaks) </a:t>
            </a:r>
          </a:p>
          <a:p>
            <a:pPr lvl="1"/>
            <a:r>
              <a:rPr lang="en-US" altLang="en-US" sz="11200" b="1" dirty="0" smtClean="0">
                <a:solidFill>
                  <a:schemeClr val="bg1"/>
                </a:solidFill>
              </a:rPr>
              <a:t>Limited bandwidth (shared medium) </a:t>
            </a:r>
          </a:p>
          <a:p>
            <a:pPr lvl="1"/>
            <a:r>
              <a:rPr lang="en-US" altLang="en-US" sz="11200" b="1" dirty="0" smtClean="0">
                <a:solidFill>
                  <a:schemeClr val="bg1"/>
                </a:solidFill>
              </a:rPr>
              <a:t>Difficult troubleshooting.</a:t>
            </a:r>
          </a:p>
          <a:p>
            <a:pPr lvl="0"/>
            <a:r>
              <a:rPr lang="en-US" altLang="en-US" sz="11200" b="1" dirty="0" smtClean="0">
                <a:solidFill>
                  <a:schemeClr val="bg1"/>
                </a:solidFill>
              </a:rPr>
              <a:t>Typical Automotive Use: Widely used for CAN bus networks (powertrain, chassis, body</a:t>
            </a:r>
            <a:r>
              <a:rPr lang="en-US" altLang="en-US" sz="11200" b="1" dirty="0" smtClean="0">
                <a:solidFill>
                  <a:schemeClr val="bg1"/>
                </a:solidFill>
              </a:rPr>
              <a:t>).</a:t>
            </a:r>
          </a:p>
          <a:p>
            <a:pPr lvl="0"/>
            <a:endParaRPr lang="en-US" altLang="en-US" sz="11200" b="1" dirty="0">
              <a:solidFill>
                <a:schemeClr val="bg1"/>
              </a:solidFill>
            </a:endParaRPr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9600" b="1" dirty="0">
              <a:solidFill>
                <a:schemeClr val="bg1"/>
              </a:solidFill>
            </a:endParaRPr>
          </a:p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9600" b="1" dirty="0">
                <a:solidFill>
                  <a:schemeClr val="bg1"/>
                </a:solidFill>
              </a:rPr>
              <a:t>EXPLAINED BY:-JYOTISMAN KIRTI PRAKASH</a:t>
            </a:r>
          </a:p>
          <a:p>
            <a:pPr lvl="0"/>
            <a:endParaRPr lang="en-US" altLang="en-US" sz="11200" b="1" dirty="0" smtClean="0">
              <a:solidFill>
                <a:schemeClr val="bg1"/>
              </a:solidFill>
            </a:endParaRPr>
          </a:p>
          <a:p>
            <a:pPr lvl="0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010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81600" y="876300"/>
            <a:ext cx="7772400" cy="1470025"/>
          </a:xfrm>
        </p:spPr>
        <p:txBody>
          <a:bodyPr>
            <a:normAutofit/>
          </a:bodyPr>
          <a:lstStyle/>
          <a:p>
            <a:r>
              <a:rPr lang="en-IN" sz="6000" dirty="0">
                <a:solidFill>
                  <a:schemeClr val="tx2">
                    <a:lumMod val="60000"/>
                    <a:lumOff val="40000"/>
                  </a:schemeClr>
                </a:solidFill>
                <a:latin typeface="Anton Italics" panose="020B0604020202020204" charset="0"/>
              </a:rPr>
              <a:t>Star Topology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981200" y="2836902"/>
            <a:ext cx="15163800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Star Topology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Description: All nodes connected to a central hub (e.g., used in Ethernet-based systems). Communication passes through the hub.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Advantages: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Improved reliability (failure in one connection affects only that node).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Easier troubleshooting.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High bandwidth potential (dedicated connections).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Easily scalable.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Disadvantages: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Central point of failure (if hub fails, entire network fails).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More cabling, higher cost.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Typical Automotive Use: Preferred for high-speed networks like Automotive Ethernet (infotainment, ADAS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b="1" dirty="0">
              <a:solidFill>
                <a:schemeClr val="bg1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chemeClr val="bg1"/>
                </a:solidFill>
              </a:rPr>
              <a:t>EXPLAINED BY</a:t>
            </a:r>
            <a:r>
              <a:rPr lang="en-US" altLang="en-US" b="1" dirty="0" smtClean="0">
                <a:solidFill>
                  <a:schemeClr val="bg1"/>
                </a:solidFill>
              </a:rPr>
              <a:t>:-VIKAS</a:t>
            </a:r>
            <a:endParaRPr kumimoji="0" lang="en-US" altLang="en-US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054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0" y="2171700"/>
            <a:ext cx="8229600" cy="1143000"/>
          </a:xfrm>
        </p:spPr>
        <p:txBody>
          <a:bodyPr>
            <a:normAutofit/>
          </a:bodyPr>
          <a:lstStyle/>
          <a:p>
            <a:r>
              <a:rPr lang="en-IN" sz="6000" dirty="0">
                <a:solidFill>
                  <a:schemeClr val="tx2">
                    <a:lumMod val="60000"/>
                    <a:lumOff val="40000"/>
                  </a:schemeClr>
                </a:solidFill>
                <a:latin typeface="Anton Italics" panose="020B0604020202020204" charset="0"/>
              </a:rPr>
              <a:t>Ring Topology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752600" y="2843056"/>
            <a:ext cx="14692312" cy="65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Ring Topology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Description: Devices connected in a closed loop. Data travels sequentially around the 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Advantages: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Ordered access (prevents collisions).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Can support high data rates.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Redundancy with dual rings (data can travel in opposite direction if one part fails).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Disadvantages: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Single point of failure in a simple ring.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Complex troubleshooting.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Adding/removing devices disrupts the network.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Typical Automotive Use: Less common as primary general-purpose network; sometimes in specific fault-tolerant sub-systems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800" b="1" dirty="0">
              <a:solidFill>
                <a:schemeClr val="bg1"/>
              </a:solidFill>
            </a:endParaRPr>
          </a:p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dirty="0">
                <a:solidFill>
                  <a:schemeClr val="bg1"/>
                </a:solidFill>
              </a:rPr>
              <a:t>EXPLAINED BY</a:t>
            </a:r>
            <a:r>
              <a:rPr lang="en-US" altLang="en-US" sz="2800" b="1" dirty="0" smtClean="0">
                <a:solidFill>
                  <a:schemeClr val="bg1"/>
                </a:solidFill>
              </a:rPr>
              <a:t>:-VIKAS</a:t>
            </a: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Freeform 2"/>
          <p:cNvSpPr/>
          <p:nvPr/>
        </p:nvSpPr>
        <p:spPr>
          <a:xfrm>
            <a:off x="381000" y="2781300"/>
            <a:ext cx="3284289" cy="6858000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3" y="0"/>
                </a:lnTo>
                <a:lnTo>
                  <a:pt x="3972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5974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8616" y="2859314"/>
            <a:ext cx="2979489" cy="3086100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3" y="0"/>
                </a:lnTo>
                <a:lnTo>
                  <a:pt x="3972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50011" y="1285875"/>
            <a:ext cx="5251990" cy="7715250"/>
            <a:chOff x="0" y="0"/>
            <a:chExt cx="1084894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4894" cy="1593725"/>
            </a:xfrm>
            <a:custGeom>
              <a:avLst/>
              <a:gdLst/>
              <a:ahLst/>
              <a:cxnLst/>
              <a:rect l="l" t="t" r="r" b="b"/>
              <a:pathLst>
                <a:path w="1084894" h="1593725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23385" t="-24980" b="-108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5400000">
            <a:off x="8438669" y="3141557"/>
            <a:ext cx="8007779" cy="4003889"/>
          </a:xfrm>
          <a:custGeom>
            <a:avLst/>
            <a:gdLst/>
            <a:ahLst/>
            <a:cxnLst/>
            <a:rect l="l" t="t" r="r" b="b"/>
            <a:pathLst>
              <a:path w="10677038" h="5338519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81200" y="3367785"/>
            <a:ext cx="9089023" cy="241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95"/>
              </a:lnSpc>
              <a:spcBef>
                <a:spcPct val="0"/>
              </a:spcBef>
            </a:pPr>
            <a:r>
              <a:rPr lang="en-US" sz="14354" i="1" dirty="0">
                <a:solidFill>
                  <a:srgbClr val="FFC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>
            <a:off x="11991346" y="8652457"/>
            <a:ext cx="5640208" cy="348668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35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21" r="-1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91346" y="8652457"/>
            <a:ext cx="5640208" cy="348668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1724" y="4019876"/>
            <a:ext cx="2631602" cy="3086100"/>
          </a:xfrm>
          <a:custGeom>
            <a:avLst/>
            <a:gdLst/>
            <a:ahLst/>
            <a:cxnLst/>
            <a:rect l="l" t="t" r="r" b="b"/>
            <a:pathLst>
              <a:path w="3508802" h="4114800">
                <a:moveTo>
                  <a:pt x="0" y="0"/>
                </a:moveTo>
                <a:lnTo>
                  <a:pt x="3508802" y="0"/>
                </a:lnTo>
                <a:lnTo>
                  <a:pt x="3508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48200" y="1172193"/>
            <a:ext cx="9420455" cy="1624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37"/>
              </a:lnSpc>
              <a:spcBef>
                <a:spcPct val="0"/>
              </a:spcBef>
            </a:pPr>
            <a:r>
              <a:rPr lang="en-IN" sz="5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nton Italics" panose="020B0604020202020204" charset="0"/>
              </a:rPr>
              <a:t>What </a:t>
            </a:r>
            <a:r>
              <a:rPr lang="en-IN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Anton Italics" panose="020B0604020202020204" charset="0"/>
              </a:rPr>
              <a:t>is Automotive Electronics?</a:t>
            </a:r>
            <a:endParaRPr lang="en-US" sz="5400" i="1" dirty="0">
              <a:solidFill>
                <a:schemeClr val="tx2">
                  <a:lumMod val="60000"/>
                  <a:lumOff val="40000"/>
                </a:schemeClr>
              </a:solidFill>
              <a:latin typeface="Anton Italics" panose="020B0604020202020204" charset="0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9" name="Freeform 9"/>
          <p:cNvSpPr/>
          <p:nvPr/>
        </p:nvSpPr>
        <p:spPr>
          <a:xfrm flipH="1">
            <a:off x="13914674" y="3600450"/>
            <a:ext cx="2631602" cy="3086100"/>
          </a:xfrm>
          <a:custGeom>
            <a:avLst/>
            <a:gdLst/>
            <a:ahLst/>
            <a:cxnLst/>
            <a:rect l="l" t="t" r="r" b="b"/>
            <a:pathLst>
              <a:path w="3508802" h="4114800">
                <a:moveTo>
                  <a:pt x="3508802" y="0"/>
                </a:moveTo>
                <a:lnTo>
                  <a:pt x="0" y="0"/>
                </a:lnTo>
                <a:lnTo>
                  <a:pt x="0" y="4114800"/>
                </a:lnTo>
                <a:lnTo>
                  <a:pt x="3508802" y="4114800"/>
                </a:lnTo>
                <a:lnTo>
                  <a:pt x="350880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74977" y="1285875"/>
            <a:ext cx="5640208" cy="348668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609422" y="2331191"/>
            <a:ext cx="7050775" cy="597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Automotive electronics include ECUs, sensors, actuators, and controllers used to manage engine performance, braking, infotainment, and safety systems.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Key Components of Automotive Electronics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Electronic Control Units (ECUs)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Sensors (speed, temperature, position)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Actuators (motors, valves)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Communication Buses (CAN, LIN, Flex Ray)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Power Supply (battery, alternator) </a:t>
            </a: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800" b="1" dirty="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EXPLAINED BY:- SUMMA </a:t>
            </a: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0750011" y="1285875"/>
            <a:ext cx="5251990" cy="7715250"/>
            <a:chOff x="0" y="0"/>
            <a:chExt cx="1084894" cy="15937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4894" cy="1593725"/>
            </a:xfrm>
            <a:custGeom>
              <a:avLst/>
              <a:gdLst/>
              <a:ahLst/>
              <a:cxnLst/>
              <a:rect l="l" t="t" r="r" b="b"/>
              <a:pathLst>
                <a:path w="1084894" h="1593725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6268" r="-48774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5400000">
            <a:off x="8118083" y="3141557"/>
            <a:ext cx="8007779" cy="4003889"/>
          </a:xfrm>
          <a:custGeom>
            <a:avLst/>
            <a:gdLst/>
            <a:ahLst/>
            <a:cxnLst/>
            <a:rect l="l" t="t" r="r" b="b"/>
            <a:pathLst>
              <a:path w="10677038" h="5338519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2452" y="5915025"/>
            <a:ext cx="2979489" cy="3086100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3" y="0"/>
                </a:lnTo>
                <a:lnTo>
                  <a:pt x="3972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-273985" y="723103"/>
            <a:ext cx="11734800" cy="1577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37"/>
              </a:lnSpc>
              <a:spcBef>
                <a:spcPct val="0"/>
              </a:spcBef>
            </a:pPr>
            <a:r>
              <a:rPr lang="en-IN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Anton Italics" panose="020B0604020202020204" charset="0"/>
              </a:rPr>
              <a:t>Automotive Electronics - Detailed Components</a:t>
            </a:r>
            <a:endParaRPr lang="en-US" sz="4000" i="1" dirty="0">
              <a:solidFill>
                <a:schemeClr val="tx2">
                  <a:lumMod val="60000"/>
                  <a:lumOff val="40000"/>
                </a:schemeClr>
              </a:solidFill>
              <a:latin typeface="Anton Italics" panose="020B0604020202020204" charset="0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2121972" y="1285875"/>
            <a:ext cx="5640208" cy="348668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455675" y="8308467"/>
            <a:ext cx="5486400" cy="1385316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1066801" y="1495343"/>
            <a:ext cx="11810999" cy="9202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Electronic Control Units (ECUs)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Function:</a:t>
            </a:r>
            <a:r>
              <a:rPr kumimoji="0" lang="en-US" altLang="en-US" sz="4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ECUs are the "brains" of the vehicle's electronic systems, processing sensor inputs and sending commands to actuators. Each is programmed for specific tasks.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Examples: Engine Control Unit (ECU/ECM), Transmission Control Unit (TCU), Body Control Module (BCM), Anti-lock Braking System (ABS) module, Airbag Control Unit (ACU).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sng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Sensors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Function:</a:t>
            </a:r>
            <a:r>
              <a:rPr kumimoji="0" lang="en-US" altLang="en-US" sz="4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Detect and measure physical quantities (e.g., speed, temperature, position), converting them into electrical signals for ECUs.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Examples: Wheel speed sensors, engine coolant temperature sensors, throttle position sensors, crankshaft position sensors, oxygen sensors</a:t>
            </a: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3200" b="1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b="1" dirty="0">
                <a:solidFill>
                  <a:schemeClr val="bg1"/>
                </a:solidFill>
              </a:rPr>
              <a:t>EXPLAINED BY:- SUMMA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870785"/>
            <a:ext cx="9296400" cy="1340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352"/>
              </a:lnSpc>
            </a:pPr>
            <a:r>
              <a:rPr lang="en-IN" sz="4400" dirty="0">
                <a:solidFill>
                  <a:schemeClr val="tx2">
                    <a:lumMod val="60000"/>
                    <a:lumOff val="40000"/>
                  </a:schemeClr>
                </a:solidFill>
                <a:latin typeface="Anton Italics" panose="020B0604020202020204" charset="0"/>
              </a:rPr>
              <a:t>Actuators &amp; Communication Buses</a:t>
            </a:r>
            <a:endParaRPr lang="en-US" sz="4800" i="1" dirty="0">
              <a:solidFill>
                <a:schemeClr val="tx2">
                  <a:lumMod val="60000"/>
                  <a:lumOff val="40000"/>
                </a:schemeClr>
              </a:solidFill>
              <a:latin typeface="Anton Italics" panose="020B0604020202020204" charset="0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28847" y="2850243"/>
            <a:ext cx="2979489" cy="3086100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750011" y="1285875"/>
            <a:ext cx="5251990" cy="7715250"/>
            <a:chOff x="0" y="0"/>
            <a:chExt cx="1084894" cy="1593725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1084894" cy="1593725"/>
            </a:xfrm>
            <a:custGeom>
              <a:avLst/>
              <a:gdLst/>
              <a:ahLst/>
              <a:cxnLst/>
              <a:rect l="l" t="t" r="r" b="b"/>
              <a:pathLst>
                <a:path w="1084894" h="1593725">
                  <a:moveTo>
                    <a:pt x="1084894" y="0"/>
                  </a:moveTo>
                  <a:lnTo>
                    <a:pt x="0" y="0"/>
                  </a:lnTo>
                  <a:lnTo>
                    <a:pt x="0" y="1593725"/>
                  </a:lnTo>
                  <a:lnTo>
                    <a:pt x="1084894" y="1593725"/>
                  </a:lnTo>
                  <a:close/>
                </a:path>
              </a:pathLst>
            </a:custGeom>
            <a:blipFill>
              <a:blip r:embed="rId4"/>
              <a:stretch>
                <a:fillRect l="-60244" r="-60244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5400000">
            <a:off x="8438669" y="3141557"/>
            <a:ext cx="8007779" cy="4003889"/>
          </a:xfrm>
          <a:custGeom>
            <a:avLst/>
            <a:gdLst/>
            <a:ahLst/>
            <a:cxnLst/>
            <a:rect l="l" t="t" r="r" b="b"/>
            <a:pathLst>
              <a:path w="10677038" h="5338519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649248" y="14008805"/>
            <a:ext cx="4569621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95"/>
              </a:lnSpc>
            </a:pP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amet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consectetur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adipiscing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elit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sed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eiusmod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tempor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incididunt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labore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dolore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magna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aliqua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enim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ad minim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veniam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quis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nostrud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exercitation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ullamco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laboris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nisi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aliquip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ex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ea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commodo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consequat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sp>
        <p:nvSpPr>
          <p:cNvPr id="9" name="Freeform 9"/>
          <p:cNvSpPr/>
          <p:nvPr/>
        </p:nvSpPr>
        <p:spPr>
          <a:xfrm>
            <a:off x="11991346" y="8652457"/>
            <a:ext cx="5640208" cy="348668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145154" y="1139611"/>
            <a:ext cx="5486400" cy="1385316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9600" y="2498436"/>
            <a:ext cx="10609269" cy="78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Actuators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Function: Receive commands from ECUs and convert electrical signals into physical 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Examples: Electric motors (power windows), solenoid valves (ABS systems), fuel injectors, ignition coils.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Communication Buses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Function: Networks within the vehicle enabling ECUs to communicate and exchange data efficiently.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Common Types: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CAN (Controller Area Network): Robust, widely used for safety-critical systems (engine, braking).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LIN (Local Interconnect Network): Simpler, lower-cost for non-critical applications (windows, mirrors).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Flex Ray: High-speed, fault-tolerant for advanced applications (drive-by-wire).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Automotive Ethernet: Increasingly used for high-bandwidth ADAS and infotainment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solidFill>
                  <a:schemeClr val="bg1"/>
                </a:solidFill>
              </a:rPr>
              <a:t>EXPLAINED BY:- </a:t>
            </a:r>
            <a:r>
              <a:rPr lang="en-US" altLang="en-US" sz="2400" b="1" dirty="0" smtClean="0">
                <a:solidFill>
                  <a:schemeClr val="bg1"/>
                </a:solidFill>
              </a:rPr>
              <a:t>USHA</a:t>
            </a:r>
            <a:endParaRPr lang="en-US" altLang="en-US" sz="2400" b="1" dirty="0">
              <a:solidFill>
                <a:schemeClr val="bg1"/>
              </a:solidFill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408732" y="2784395"/>
            <a:ext cx="4555217" cy="4718210"/>
          </a:xfrm>
          <a:custGeom>
            <a:avLst/>
            <a:gdLst/>
            <a:ahLst/>
            <a:cxnLst/>
            <a:rect l="l" t="t" r="r" b="b"/>
            <a:pathLst>
              <a:path w="6073622" h="6290946">
                <a:moveTo>
                  <a:pt x="6073622" y="0"/>
                </a:moveTo>
                <a:lnTo>
                  <a:pt x="0" y="0"/>
                </a:lnTo>
                <a:lnTo>
                  <a:pt x="0" y="6290946"/>
                </a:lnTo>
                <a:lnTo>
                  <a:pt x="6073622" y="6290946"/>
                </a:lnTo>
                <a:lnTo>
                  <a:pt x="6073622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66119" y="1285875"/>
            <a:ext cx="5251990" cy="7715250"/>
            <a:chOff x="0" y="0"/>
            <a:chExt cx="1084894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4894" cy="1593725"/>
            </a:xfrm>
            <a:custGeom>
              <a:avLst/>
              <a:gdLst/>
              <a:ahLst/>
              <a:cxnLst/>
              <a:rect l="l" t="t" r="r" b="b"/>
              <a:pathLst>
                <a:path w="1084894" h="1593725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t="-1086" b="-108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5400000" flipH="1" flipV="1">
            <a:off x="1112275" y="3141557"/>
            <a:ext cx="8007779" cy="4003889"/>
          </a:xfrm>
          <a:custGeom>
            <a:avLst/>
            <a:gdLst/>
            <a:ahLst/>
            <a:cxnLst/>
            <a:rect l="l" t="t" r="r" b="b"/>
            <a:pathLst>
              <a:path w="10677038" h="5338519">
                <a:moveTo>
                  <a:pt x="10677039" y="5338520"/>
                </a:moveTo>
                <a:lnTo>
                  <a:pt x="0" y="5338520"/>
                </a:lnTo>
                <a:lnTo>
                  <a:pt x="0" y="0"/>
                </a:lnTo>
                <a:lnTo>
                  <a:pt x="10677039" y="0"/>
                </a:lnTo>
                <a:lnTo>
                  <a:pt x="10677039" y="53385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042174" y="1219864"/>
            <a:ext cx="8969119" cy="156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248"/>
              </a:lnSpc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nton Italics" panose="020B0604020202020204" charset="0"/>
              </a:rPr>
              <a:t>Real-Life Example: ABS (Anti-lock Braking System</a:t>
            </a:r>
            <a:r>
              <a:rPr lang="en-US" sz="9600" dirty="0"/>
              <a:t>)</a:t>
            </a:r>
            <a:endParaRPr lang="en-US" sz="10650" i="1" dirty="0">
              <a:solidFill>
                <a:srgbClr val="5CE1E6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323595" y="12776831"/>
            <a:ext cx="2893395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95"/>
              </a:lnSpc>
            </a:pP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amet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consectetur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adipiscing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elit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sed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eiusmod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tempor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incididunt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labore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dolore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magna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aliqua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enim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ad minim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veniam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quis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nostrud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exercitation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ullamco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laboris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nisi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aliquip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ex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ea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commodo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consequat</a:t>
            </a:r>
            <a:r>
              <a:rPr lang="en-US" sz="1425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sp>
        <p:nvSpPr>
          <p:cNvPr id="8" name="Freeform 8"/>
          <p:cNvSpPr/>
          <p:nvPr/>
        </p:nvSpPr>
        <p:spPr>
          <a:xfrm>
            <a:off x="2569629" y="8308467"/>
            <a:ext cx="5486400" cy="1385316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21972" y="1285875"/>
            <a:ext cx="5640208" cy="348668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8748773" y="2516625"/>
            <a:ext cx="8880161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Real-Life Example: ABS (Anti-lock Braking System)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Sensors detect wheel lock: Wheel speed sensors monitor rotational speed and detect if wheels lock up during hard braking.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ECU calculates response: The ABS ECU processes sensor data and determines necessary brake pressure adjustments.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Actuator modulates brake pressure: The ABS ECU sends commands to hydraulic actuators (solenoid valves) to rapidly adjust brake pressure to individual wheels.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Prevents skidding and improves stability: By preventing wheel lock, ABS maintains steering control and vehicle stability during emergency braking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endParaRPr lang="en-US" altLang="en-US" sz="2400" b="1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smtClean="0">
                <a:solidFill>
                  <a:schemeClr val="bg1"/>
                </a:solidFill>
              </a:rPr>
              <a:t>EXPLAINED </a:t>
            </a:r>
            <a:r>
              <a:rPr lang="en-US" altLang="en-US" sz="2400" b="1" dirty="0">
                <a:solidFill>
                  <a:schemeClr val="bg1"/>
                </a:solidFill>
              </a:rPr>
              <a:t>BY:- USHA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5400" y="1050212"/>
            <a:ext cx="6801313" cy="143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52"/>
              </a:lnSpc>
            </a:pPr>
            <a:r>
              <a:rPr lang="en-IN" sz="7200" dirty="0">
                <a:solidFill>
                  <a:schemeClr val="tx2">
                    <a:lumMod val="60000"/>
                    <a:lumOff val="40000"/>
                  </a:schemeClr>
                </a:solidFill>
                <a:latin typeface="Anton Italics" panose="020B0604020202020204" charset="0"/>
              </a:rPr>
              <a:t>What is AUTOSAR?</a:t>
            </a:r>
            <a:endParaRPr lang="en-US" sz="8000" i="1" dirty="0">
              <a:solidFill>
                <a:schemeClr val="tx2">
                  <a:lumMod val="60000"/>
                  <a:lumOff val="40000"/>
                </a:schemeClr>
              </a:solidFill>
              <a:latin typeface="Anton Italics" panose="020B0604020202020204" charset="0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57200" y="3297146"/>
            <a:ext cx="2979489" cy="3370354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973232" y="1285875"/>
            <a:ext cx="6028769" cy="7715250"/>
            <a:chOff x="0" y="0"/>
            <a:chExt cx="1245352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45352" cy="1593725"/>
            </a:xfrm>
            <a:custGeom>
              <a:avLst/>
              <a:gdLst/>
              <a:ahLst/>
              <a:cxnLst/>
              <a:rect l="l" t="t" r="r" b="b"/>
              <a:pathLst>
                <a:path w="1245352" h="1593725">
                  <a:moveTo>
                    <a:pt x="0" y="0"/>
                  </a:moveTo>
                  <a:lnTo>
                    <a:pt x="1245352" y="0"/>
                  </a:lnTo>
                  <a:lnTo>
                    <a:pt x="1245352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37530" r="-55638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5400000">
            <a:off x="7971287" y="3141557"/>
            <a:ext cx="8007779" cy="4003889"/>
          </a:xfrm>
          <a:custGeom>
            <a:avLst/>
            <a:gdLst/>
            <a:ahLst/>
            <a:cxnLst/>
            <a:rect l="l" t="t" r="r" b="b"/>
            <a:pathLst>
              <a:path w="10677038" h="5338519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45154" y="1139611"/>
            <a:ext cx="5486400" cy="1385316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91346" y="8652457"/>
            <a:ext cx="5640208" cy="348668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986835" y="2743147"/>
            <a:ext cx="9909766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sng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What is AUTOSAR?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AUTOSAR stands for Automotive Open System Architecture.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It is a standard software framework that promotes software reuse, scalability, and interoperability.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sng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AUTOSAR Architecture Layers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Application Layer: Contains vehicle functions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RTE (Run-Time Environment): Manages communication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Basic Software (BSW): Provides common services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MCAL: Interfaces with microcontroller </a:t>
            </a: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solidFill>
                  <a:schemeClr val="bg1"/>
                </a:solidFill>
              </a:rPr>
              <a:t>EXPLAINED BY:- </a:t>
            </a:r>
            <a:r>
              <a:rPr lang="en-US" altLang="en-US" sz="2400" b="1" dirty="0" smtClean="0">
                <a:solidFill>
                  <a:schemeClr val="bg1"/>
                </a:solidFill>
              </a:rPr>
              <a:t>PRINCE</a:t>
            </a:r>
            <a:endParaRPr lang="en-US" altLang="en-US" sz="2400" b="1" dirty="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00200" y="1050676"/>
            <a:ext cx="6801313" cy="134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52"/>
              </a:lnSpc>
            </a:pPr>
            <a:r>
              <a:rPr lang="en-IN" sz="4400" dirty="0">
                <a:solidFill>
                  <a:schemeClr val="tx2">
                    <a:lumMod val="60000"/>
                    <a:lumOff val="40000"/>
                  </a:schemeClr>
                </a:solidFill>
                <a:latin typeface="Anton Italics" panose="020B0604020202020204" charset="0"/>
              </a:rPr>
              <a:t>AUTOSAR Architecture Layers</a:t>
            </a:r>
            <a:endParaRPr lang="en-US" sz="4800" i="1" dirty="0">
              <a:solidFill>
                <a:schemeClr val="tx2">
                  <a:lumMod val="60000"/>
                  <a:lumOff val="40000"/>
                </a:schemeClr>
              </a:solidFill>
              <a:latin typeface="Anton Italics" panose="020B0604020202020204" charset="0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28847" y="2850243"/>
            <a:ext cx="2979489" cy="3086100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750011" y="1285875"/>
            <a:ext cx="5251990" cy="7715250"/>
            <a:chOff x="0" y="0"/>
            <a:chExt cx="1084894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4894" cy="1593725"/>
            </a:xfrm>
            <a:custGeom>
              <a:avLst/>
              <a:gdLst/>
              <a:ahLst/>
              <a:cxnLst/>
              <a:rect l="l" t="t" r="r" b="b"/>
              <a:pathLst>
                <a:path w="1084894" h="1593725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60244" r="-60244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5400000">
            <a:off x="8438669" y="3141557"/>
            <a:ext cx="8007779" cy="4003889"/>
          </a:xfrm>
          <a:custGeom>
            <a:avLst/>
            <a:gdLst/>
            <a:ahLst/>
            <a:cxnLst/>
            <a:rect l="l" t="t" r="r" b="b"/>
            <a:pathLst>
              <a:path w="10677038" h="5338519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039648" y="12644449"/>
            <a:ext cx="5947622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5"/>
              </a:lnSpc>
            </a:pP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amet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consectetur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adipiscing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elit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sed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eiusmod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tempor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incididunt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labore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dolore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magna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aliqua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enim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ad minim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veniam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quis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nostrud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exercitation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ullamco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laboris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nisi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aliquip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ex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commodo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consequat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sp>
        <p:nvSpPr>
          <p:cNvPr id="9" name="Freeform 9"/>
          <p:cNvSpPr/>
          <p:nvPr/>
        </p:nvSpPr>
        <p:spPr>
          <a:xfrm>
            <a:off x="12121972" y="1285875"/>
            <a:ext cx="5640208" cy="348668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44000" y="7762073"/>
            <a:ext cx="5486400" cy="1385316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1143000" y="1560302"/>
            <a:ext cx="10305952" cy="92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i="0" u="sng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Application Layer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Function:</a:t>
            </a:r>
            <a:r>
              <a:rPr kumimoji="0" lang="en-US" altLang="en-US" sz="5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Highest layer containing vehicle functions and application logic. Software components are independent of hardware.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Example: Cruise control logic, engine management functions, navigation UI.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i="0" u="sng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RTE (Run-Time Environment)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Function:</a:t>
            </a:r>
            <a:r>
              <a:rPr kumimoji="0" lang="en-US" altLang="en-US" sz="5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en-US" altLang="en-US" sz="36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Acts as a virtual communication bus and abstraction layer between Application and BSW. Manages inter-component and inter-ECU communication</a:t>
            </a:r>
            <a:r>
              <a:rPr kumimoji="0" lang="en-US" altLang="en-US" sz="36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36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solidFill>
                  <a:schemeClr val="bg1"/>
                </a:solidFill>
              </a:rPr>
              <a:t>EXPLAINED BY:- PRINCE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408732" y="2784395"/>
            <a:ext cx="4555217" cy="4718210"/>
          </a:xfrm>
          <a:custGeom>
            <a:avLst/>
            <a:gdLst/>
            <a:ahLst/>
            <a:cxnLst/>
            <a:rect l="l" t="t" r="r" b="b"/>
            <a:pathLst>
              <a:path w="6073622" h="6290946">
                <a:moveTo>
                  <a:pt x="6073622" y="0"/>
                </a:moveTo>
                <a:lnTo>
                  <a:pt x="0" y="0"/>
                </a:lnTo>
                <a:lnTo>
                  <a:pt x="0" y="6290946"/>
                </a:lnTo>
                <a:lnTo>
                  <a:pt x="6073622" y="6290946"/>
                </a:lnTo>
                <a:lnTo>
                  <a:pt x="6073622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66119" y="1285875"/>
            <a:ext cx="5251990" cy="7715250"/>
            <a:chOff x="0" y="0"/>
            <a:chExt cx="1084894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4894" cy="1593725"/>
            </a:xfrm>
            <a:custGeom>
              <a:avLst/>
              <a:gdLst/>
              <a:ahLst/>
              <a:cxnLst/>
              <a:rect l="l" t="t" r="r" b="b"/>
              <a:pathLst>
                <a:path w="1084894" h="1593725">
                  <a:moveTo>
                    <a:pt x="0" y="0"/>
                  </a:moveTo>
                  <a:lnTo>
                    <a:pt x="1084894" y="0"/>
                  </a:lnTo>
                  <a:lnTo>
                    <a:pt x="108489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96559" r="-62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5400000" flipH="1" flipV="1">
            <a:off x="1112275" y="3141557"/>
            <a:ext cx="8007779" cy="4003889"/>
          </a:xfrm>
          <a:custGeom>
            <a:avLst/>
            <a:gdLst/>
            <a:ahLst/>
            <a:cxnLst/>
            <a:rect l="l" t="t" r="r" b="b"/>
            <a:pathLst>
              <a:path w="10677038" h="5338519">
                <a:moveTo>
                  <a:pt x="10677039" y="5338520"/>
                </a:moveTo>
                <a:lnTo>
                  <a:pt x="0" y="5338520"/>
                </a:lnTo>
                <a:lnTo>
                  <a:pt x="0" y="0"/>
                </a:lnTo>
                <a:lnTo>
                  <a:pt x="10677039" y="0"/>
                </a:lnTo>
                <a:lnTo>
                  <a:pt x="10677039" y="533852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69629" y="8308467"/>
            <a:ext cx="5486400" cy="1385316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534400" y="1413485"/>
            <a:ext cx="8846912" cy="1307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248"/>
              </a:lnSpc>
            </a:pP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Anton Italics" panose="020B0604020202020204" charset="0"/>
              </a:rPr>
              <a:t>AUTOSAR Architecture Layers - BSW &amp; MCAL</a:t>
            </a:r>
            <a:endParaRPr lang="en-US" sz="4000" i="1" dirty="0">
              <a:solidFill>
                <a:schemeClr val="tx2">
                  <a:lumMod val="60000"/>
                  <a:lumOff val="40000"/>
                </a:schemeClr>
              </a:solidFill>
              <a:latin typeface="Anton Italics" panose="020B0604020202020204" charset="0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332144" y="13763894"/>
            <a:ext cx="5624475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95"/>
              </a:lnSpc>
            </a:pP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amet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consectetur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adipiscing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elit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sed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eiusmod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tempor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incididunt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labore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dolore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magna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aliqua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enim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ad minim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veniam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quis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nostrud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exercitation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ullamco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laboris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nisi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aliquip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ex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commodo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25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consequat</a:t>
            </a:r>
            <a:r>
              <a:rPr lang="en-US" sz="142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121972" y="1285875"/>
            <a:ext cx="5640208" cy="348668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8254700" y="3061946"/>
            <a:ext cx="9981348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Basic Software (BSW)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Function: Provides common, standardized services independent of application but dependent on the microcontroller.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Includes: Modules for communication, memory management, I/O, operating system services, diagnostics.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Sub-layers: Services Layer, ECU Abstraction Layer (EAL), Complex Device Drivers (CDD).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MCAL (Microcontroller Abstraction Layer)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Function: Lowest software layer, directly interfaces with microcontroller hardware. Provides a standardized API for peripherals.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Example: Drivers for GPIOs, ADC, PWM, CAN controller</a:t>
            </a: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solidFill>
                  <a:schemeClr val="bg1"/>
                </a:solidFill>
              </a:rPr>
              <a:t>EXPLAINED BY</a:t>
            </a:r>
            <a:r>
              <a:rPr lang="en-US" altLang="en-US" sz="2400" b="1" dirty="0" smtClean="0">
                <a:solidFill>
                  <a:schemeClr val="bg1"/>
                </a:solidFill>
              </a:rPr>
              <a:t>:-DEEPAK</a:t>
            </a: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673" y="2472368"/>
            <a:ext cx="6801313" cy="1414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52"/>
              </a:lnSpc>
            </a:pPr>
            <a:r>
              <a:rPr lang="en-IN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Anton Italics" panose="020B0604020202020204" charset="0"/>
              </a:rPr>
              <a:t>Benefits of AUTOSAR</a:t>
            </a:r>
            <a:endParaRPr lang="en-US" sz="7200" i="1" dirty="0">
              <a:solidFill>
                <a:schemeClr val="tx2">
                  <a:lumMod val="60000"/>
                  <a:lumOff val="40000"/>
                </a:schemeClr>
              </a:solidFill>
              <a:latin typeface="Anton Italics" panose="020B0604020202020204" charset="0"/>
              <a:ea typeface="Anton Italics"/>
              <a:cs typeface="Anton Italics"/>
              <a:sym typeface="Anton Itali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49841" y="5143500"/>
            <a:ext cx="2979489" cy="3086100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973232" y="1285875"/>
            <a:ext cx="6028769" cy="7715250"/>
            <a:chOff x="0" y="0"/>
            <a:chExt cx="1245352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45352" cy="1593725"/>
            </a:xfrm>
            <a:custGeom>
              <a:avLst/>
              <a:gdLst/>
              <a:ahLst/>
              <a:cxnLst/>
              <a:rect l="l" t="t" r="r" b="b"/>
              <a:pathLst>
                <a:path w="1245352" h="1593725">
                  <a:moveTo>
                    <a:pt x="0" y="0"/>
                  </a:moveTo>
                  <a:lnTo>
                    <a:pt x="1245352" y="0"/>
                  </a:lnTo>
                  <a:lnTo>
                    <a:pt x="1245352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t="-8642" b="-8642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5400000">
            <a:off x="7971287" y="3141557"/>
            <a:ext cx="8007779" cy="4003889"/>
          </a:xfrm>
          <a:custGeom>
            <a:avLst/>
            <a:gdLst/>
            <a:ahLst/>
            <a:cxnLst/>
            <a:rect l="l" t="t" r="r" b="b"/>
            <a:pathLst>
              <a:path w="10677038" h="5338519">
                <a:moveTo>
                  <a:pt x="0" y="0"/>
                </a:moveTo>
                <a:lnTo>
                  <a:pt x="10677038" y="0"/>
                </a:lnTo>
                <a:lnTo>
                  <a:pt x="10677038" y="5338520"/>
                </a:lnTo>
                <a:lnTo>
                  <a:pt x="0" y="533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45154" y="1139611"/>
            <a:ext cx="5486400" cy="1385316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91346" y="8652457"/>
            <a:ext cx="5640208" cy="348668"/>
          </a:xfrm>
          <a:custGeom>
            <a:avLst/>
            <a:gdLst/>
            <a:ahLst/>
            <a:cxnLst/>
            <a:rect l="l" t="t" r="r" b="b"/>
            <a:pathLst>
              <a:path w="7520277" h="464890">
                <a:moveTo>
                  <a:pt x="0" y="0"/>
                </a:moveTo>
                <a:lnTo>
                  <a:pt x="7520277" y="0"/>
                </a:lnTo>
                <a:lnTo>
                  <a:pt x="7520277" y="464890"/>
                </a:lnTo>
                <a:lnTo>
                  <a:pt x="0" y="464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1066800" y="4058820"/>
            <a:ext cx="13370525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Benefits of AUTOSAR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Reusability: Enables software components to be reused across projects and vehicle lines, reducing development effort.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Safety: Provides mechanisms for developing safety-critical software, adhering to standards like ISO 26262.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Cost Efficiency: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Reduces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software development, testing, and maintenance costs.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Vendor Independence: Allows OEMs to source components from different suppliers for seamless integration.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Scalability: Supports a range of ECUs from simple to high-performance.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Interoperability: Ensures components from various suppliers work together effectively.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</a:rPr>
              <a:t>EXPLAINED BY:-DEEPAK</a:t>
            </a:r>
            <a:endParaRPr lang="en-US" altLang="en-US" dirty="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1235</Words>
  <Application>Microsoft Office PowerPoint</Application>
  <PresentationFormat>Custom</PresentationFormat>
  <Paragraphs>144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Anton Italics</vt:lpstr>
      <vt:lpstr>Montserrat</vt:lpstr>
      <vt:lpstr>Calibri</vt:lpstr>
      <vt:lpstr>Arial</vt:lpstr>
      <vt:lpstr>Antonio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Topology in Automotive Electronics</vt:lpstr>
      <vt:lpstr>Bus Topology</vt:lpstr>
      <vt:lpstr>Star Topology</vt:lpstr>
      <vt:lpstr>Ring Topology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Blue Modern Simple Car Dealer Presentation</dc:title>
  <cp:lastModifiedBy>HP</cp:lastModifiedBy>
  <cp:revision>13</cp:revision>
  <dcterms:created xsi:type="dcterms:W3CDTF">2006-08-16T00:00:00Z</dcterms:created>
  <dcterms:modified xsi:type="dcterms:W3CDTF">2025-07-30T05:51:36Z</dcterms:modified>
  <dc:identifier>DAGukuGNtt0</dc:identifier>
</cp:coreProperties>
</file>